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0" r:id="rId3"/>
    <p:sldId id="325" r:id="rId4"/>
    <p:sldId id="374" r:id="rId5"/>
    <p:sldId id="375" r:id="rId6"/>
    <p:sldId id="376" r:id="rId7"/>
    <p:sldId id="379" r:id="rId8"/>
    <p:sldId id="324" r:id="rId9"/>
    <p:sldId id="378" r:id="rId10"/>
    <p:sldId id="270" r:id="rId11"/>
    <p:sldId id="265" r:id="rId12"/>
    <p:sldId id="358" r:id="rId13"/>
    <p:sldId id="360" r:id="rId14"/>
    <p:sldId id="362" r:id="rId15"/>
    <p:sldId id="271" r:id="rId16"/>
    <p:sldId id="272" r:id="rId17"/>
    <p:sldId id="267" r:id="rId18"/>
    <p:sldId id="380" r:id="rId19"/>
    <p:sldId id="277" r:id="rId20"/>
    <p:sldId id="361"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6" r:id="rId37"/>
    <p:sldId id="397" r:id="rId38"/>
    <p:sldId id="398" r:id="rId39"/>
    <p:sldId id="399" r:id="rId40"/>
    <p:sldId id="400" r:id="rId41"/>
    <p:sldId id="401" r:id="rId42"/>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8/12/2022</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8/12/2022</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8/12/2022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8/12/2022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8/12/2022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8/12/2022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8/12/2022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8/12/2022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8/12/2022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8/12/2022</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August 2022</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60054E55-1EFA-4F52-9FED-6664408A525D}"/>
              </a:ext>
            </a:extLst>
          </p:cNvPr>
          <p:cNvPicPr>
            <a:picLocks noChangeAspect="1"/>
          </p:cNvPicPr>
          <p:nvPr/>
        </p:nvPicPr>
        <p:blipFill>
          <a:blip r:embed="rId2"/>
          <a:stretch>
            <a:fillRect/>
          </a:stretch>
        </p:blipFill>
        <p:spPr>
          <a:xfrm>
            <a:off x="2011458" y="1553147"/>
            <a:ext cx="5121084" cy="443827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pic>
        <p:nvPicPr>
          <p:cNvPr id="3" name="Picture 2">
            <a:extLst>
              <a:ext uri="{FF2B5EF4-FFF2-40B4-BE49-F238E27FC236}">
                <a16:creationId xmlns:a16="http://schemas.microsoft.com/office/drawing/2014/main" id="{F38CB35E-EE58-4C39-99F2-37AE3AF42990}"/>
              </a:ext>
            </a:extLst>
          </p:cNvPr>
          <p:cNvPicPr>
            <a:picLocks noChangeAspect="1"/>
          </p:cNvPicPr>
          <p:nvPr/>
        </p:nvPicPr>
        <p:blipFill>
          <a:blip r:embed="rId2"/>
          <a:stretch>
            <a:fillRect/>
          </a:stretch>
        </p:blipFill>
        <p:spPr>
          <a:xfrm>
            <a:off x="342900" y="1447800"/>
            <a:ext cx="8458200" cy="4311280"/>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5" name="Picture 4">
            <a:extLst>
              <a:ext uri="{FF2B5EF4-FFF2-40B4-BE49-F238E27FC236}">
                <a16:creationId xmlns:a16="http://schemas.microsoft.com/office/drawing/2014/main" id="{40729A0D-BDE6-4E90-82A1-47FA15189B02}"/>
              </a:ext>
            </a:extLst>
          </p:cNvPr>
          <p:cNvPicPr>
            <a:picLocks noChangeAspect="1"/>
          </p:cNvPicPr>
          <p:nvPr/>
        </p:nvPicPr>
        <p:blipFill>
          <a:blip r:embed="rId2"/>
          <a:stretch>
            <a:fillRect/>
          </a:stretch>
        </p:blipFill>
        <p:spPr>
          <a:xfrm>
            <a:off x="280987" y="942975"/>
            <a:ext cx="8582025"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2" name="Picture 1">
            <a:extLst>
              <a:ext uri="{FF2B5EF4-FFF2-40B4-BE49-F238E27FC236}">
                <a16:creationId xmlns:a16="http://schemas.microsoft.com/office/drawing/2014/main" id="{2736ACC0-3372-4DC6-98EF-8B008065BFE2}"/>
              </a:ext>
            </a:extLst>
          </p:cNvPr>
          <p:cNvPicPr>
            <a:picLocks noChangeAspect="1"/>
          </p:cNvPicPr>
          <p:nvPr/>
        </p:nvPicPr>
        <p:blipFill>
          <a:blip r:embed="rId2"/>
          <a:stretch>
            <a:fillRect/>
          </a:stretch>
        </p:blipFill>
        <p:spPr>
          <a:xfrm>
            <a:off x="170890" y="1038225"/>
            <a:ext cx="8820150" cy="4781550"/>
          </a:xfrm>
          <a:prstGeom prst="rect">
            <a:avLst/>
          </a:prstGeom>
        </p:spPr>
      </p:pic>
    </p:spTree>
    <p:extLst>
      <p:ext uri="{BB962C8B-B14F-4D97-AF65-F5344CB8AC3E}">
        <p14:creationId xmlns:p14="http://schemas.microsoft.com/office/powerpoint/2010/main" val="200964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14</a:t>
            </a:fld>
            <a:endParaRPr lang="en-US" dirty="0"/>
          </a:p>
        </p:txBody>
      </p:sp>
      <p:pic>
        <p:nvPicPr>
          <p:cNvPr id="5" name="Picture 4">
            <a:extLst>
              <a:ext uri="{FF2B5EF4-FFF2-40B4-BE49-F238E27FC236}">
                <a16:creationId xmlns:a16="http://schemas.microsoft.com/office/drawing/2014/main" id="{C6CC3938-5F62-4427-9480-0B3F972EEEA0}"/>
              </a:ext>
            </a:extLst>
          </p:cNvPr>
          <p:cNvPicPr>
            <a:picLocks noChangeAspect="1"/>
          </p:cNvPicPr>
          <p:nvPr/>
        </p:nvPicPr>
        <p:blipFill>
          <a:blip r:embed="rId2"/>
          <a:stretch>
            <a:fillRect/>
          </a:stretch>
        </p:blipFill>
        <p:spPr>
          <a:xfrm>
            <a:off x="1656790" y="1219984"/>
            <a:ext cx="5848350"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DEDF7B3D-B967-4497-BF3F-9D1EE6C354B8}"/>
              </a:ext>
            </a:extLst>
          </p:cNvPr>
          <p:cNvPicPr>
            <a:picLocks noChangeAspect="1"/>
          </p:cNvPicPr>
          <p:nvPr/>
        </p:nvPicPr>
        <p:blipFill>
          <a:blip r:embed="rId2"/>
          <a:stretch>
            <a:fillRect/>
          </a:stretch>
        </p:blipFill>
        <p:spPr>
          <a:xfrm>
            <a:off x="2485100" y="280968"/>
            <a:ext cx="4173799" cy="5884730"/>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B7CDE950-5683-4D68-B198-EE8C764B746B}"/>
              </a:ext>
            </a:extLst>
          </p:cNvPr>
          <p:cNvPicPr>
            <a:picLocks noChangeAspect="1"/>
          </p:cNvPicPr>
          <p:nvPr/>
        </p:nvPicPr>
        <p:blipFill>
          <a:blip r:embed="rId2"/>
          <a:stretch>
            <a:fillRect/>
          </a:stretch>
        </p:blipFill>
        <p:spPr>
          <a:xfrm>
            <a:off x="1381634" y="830617"/>
            <a:ext cx="6380732" cy="5410200"/>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F6019FA5-98F6-4C84-80EC-ECA492B9BCFF}"/>
              </a:ext>
            </a:extLst>
          </p:cNvPr>
          <p:cNvPicPr>
            <a:picLocks noChangeAspect="1"/>
          </p:cNvPicPr>
          <p:nvPr/>
        </p:nvPicPr>
        <p:blipFill>
          <a:blip r:embed="rId2"/>
          <a:stretch>
            <a:fillRect/>
          </a:stretch>
        </p:blipFill>
        <p:spPr>
          <a:xfrm>
            <a:off x="690113" y="477268"/>
            <a:ext cx="7763773" cy="5724525"/>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4" name="Picture 3">
            <a:extLst>
              <a:ext uri="{FF2B5EF4-FFF2-40B4-BE49-F238E27FC236}">
                <a16:creationId xmlns:a16="http://schemas.microsoft.com/office/drawing/2014/main" id="{DEC69E05-1F7E-4EC3-B7B2-E5BCA4156345}"/>
              </a:ext>
            </a:extLst>
          </p:cNvPr>
          <p:cNvPicPr>
            <a:picLocks noChangeAspect="1"/>
          </p:cNvPicPr>
          <p:nvPr/>
        </p:nvPicPr>
        <p:blipFill>
          <a:blip r:embed="rId2"/>
          <a:stretch>
            <a:fillRect/>
          </a:stretch>
        </p:blipFill>
        <p:spPr>
          <a:xfrm>
            <a:off x="228600" y="1066800"/>
            <a:ext cx="8686800" cy="4406183"/>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79" y="1084214"/>
            <a:ext cx="3764044" cy="769441"/>
          </a:xfrm>
          <a:prstGeom prst="rect">
            <a:avLst/>
          </a:prstGeom>
        </p:spPr>
        <p:txBody>
          <a:bodyPr wrap="none">
            <a:spAutoFit/>
          </a:bodyPr>
          <a:lstStyle/>
          <a:p>
            <a:r>
              <a:rPr lang="en-US" sz="4400" dirty="0"/>
              <a:t>What is HWOL?</a:t>
            </a:r>
          </a:p>
        </p:txBody>
      </p:sp>
      <p:sp>
        <p:nvSpPr>
          <p:cNvPr id="3" name="Rectangle 2"/>
          <p:cNvSpPr/>
          <p:nvPr/>
        </p:nvSpPr>
        <p:spPr>
          <a:xfrm>
            <a:off x="2286000" y="1981200"/>
            <a:ext cx="4572000" cy="3785652"/>
          </a:xfrm>
          <a:prstGeom prst="rect">
            <a:avLst/>
          </a:prstGeom>
        </p:spPr>
        <p:txBody>
          <a:bodyPr>
            <a:spAutoFit/>
          </a:bodyPr>
          <a:lstStyle/>
          <a:p>
            <a:r>
              <a:rPr lang="en-US" sz="2400" b="1" i="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20</a:t>
            </a:fld>
            <a:endParaRPr lang="en-US" dirty="0"/>
          </a:p>
        </p:txBody>
      </p:sp>
      <p:pic>
        <p:nvPicPr>
          <p:cNvPr id="7" name="Picture 6">
            <a:extLst>
              <a:ext uri="{FF2B5EF4-FFF2-40B4-BE49-F238E27FC236}">
                <a16:creationId xmlns:a16="http://schemas.microsoft.com/office/drawing/2014/main" id="{69F06191-E605-41B1-AE08-4D65E089F191}"/>
              </a:ext>
            </a:extLst>
          </p:cNvPr>
          <p:cNvPicPr>
            <a:picLocks noChangeAspect="1"/>
          </p:cNvPicPr>
          <p:nvPr/>
        </p:nvPicPr>
        <p:blipFill>
          <a:blip r:embed="rId2"/>
          <a:stretch>
            <a:fillRect/>
          </a:stretch>
        </p:blipFill>
        <p:spPr>
          <a:xfrm>
            <a:off x="422934" y="2261479"/>
            <a:ext cx="8298132" cy="2129724"/>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E8EF034A-30B3-4A0C-B441-0D37730F1FE1}"/>
              </a:ext>
            </a:extLst>
          </p:cNvPr>
          <p:cNvPicPr>
            <a:picLocks noChangeAspect="1"/>
          </p:cNvPicPr>
          <p:nvPr/>
        </p:nvPicPr>
        <p:blipFill>
          <a:blip r:embed="rId2"/>
          <a:stretch>
            <a:fillRect/>
          </a:stretch>
        </p:blipFill>
        <p:spPr>
          <a:xfrm>
            <a:off x="2260092" y="304800"/>
            <a:ext cx="3886199" cy="5813151"/>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DF6E9CD7-2BD1-4568-B7E7-EFA46C9028CC}"/>
              </a:ext>
            </a:extLst>
          </p:cNvPr>
          <p:cNvPicPr>
            <a:picLocks noChangeAspect="1"/>
          </p:cNvPicPr>
          <p:nvPr/>
        </p:nvPicPr>
        <p:blipFill>
          <a:blip r:embed="rId2"/>
          <a:stretch>
            <a:fillRect/>
          </a:stretch>
        </p:blipFill>
        <p:spPr>
          <a:xfrm>
            <a:off x="2288155" y="685800"/>
            <a:ext cx="4567687" cy="5486400"/>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57FF37F7-48EF-4728-A345-508A2E8A8052}"/>
              </a:ext>
            </a:extLst>
          </p:cNvPr>
          <p:cNvPicPr>
            <a:picLocks noChangeAspect="1"/>
          </p:cNvPicPr>
          <p:nvPr/>
        </p:nvPicPr>
        <p:blipFill>
          <a:blip r:embed="rId2"/>
          <a:stretch>
            <a:fillRect/>
          </a:stretch>
        </p:blipFill>
        <p:spPr>
          <a:xfrm>
            <a:off x="1562100" y="1062394"/>
            <a:ext cx="6019800" cy="520524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F3AE8182-3005-45BC-A5C6-B30F37574370}"/>
              </a:ext>
            </a:extLst>
          </p:cNvPr>
          <p:cNvPicPr>
            <a:picLocks noChangeAspect="1"/>
          </p:cNvPicPr>
          <p:nvPr/>
        </p:nvPicPr>
        <p:blipFill>
          <a:blip r:embed="rId2"/>
          <a:stretch>
            <a:fillRect/>
          </a:stretch>
        </p:blipFill>
        <p:spPr>
          <a:xfrm>
            <a:off x="2147885" y="1087505"/>
            <a:ext cx="4848225"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25</a:t>
            </a:fld>
            <a:endParaRPr lang="en-US" dirty="0"/>
          </a:p>
        </p:txBody>
      </p:sp>
      <p:pic>
        <p:nvPicPr>
          <p:cNvPr id="3" name="Picture 2">
            <a:extLst>
              <a:ext uri="{FF2B5EF4-FFF2-40B4-BE49-F238E27FC236}">
                <a16:creationId xmlns:a16="http://schemas.microsoft.com/office/drawing/2014/main" id="{61E4BEE0-5058-4BBB-B87A-71FC823727D1}"/>
              </a:ext>
            </a:extLst>
          </p:cNvPr>
          <p:cNvPicPr>
            <a:picLocks noChangeAspect="1"/>
          </p:cNvPicPr>
          <p:nvPr/>
        </p:nvPicPr>
        <p:blipFill>
          <a:blip r:embed="rId2"/>
          <a:stretch>
            <a:fillRect/>
          </a:stretch>
        </p:blipFill>
        <p:spPr>
          <a:xfrm>
            <a:off x="2451925" y="233334"/>
            <a:ext cx="4264533" cy="6092190"/>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3" name="Picture 2">
            <a:extLst>
              <a:ext uri="{FF2B5EF4-FFF2-40B4-BE49-F238E27FC236}">
                <a16:creationId xmlns:a16="http://schemas.microsoft.com/office/drawing/2014/main" id="{B1278E7E-FBF9-47CD-A23B-93E4CA39395A}"/>
              </a:ext>
            </a:extLst>
          </p:cNvPr>
          <p:cNvPicPr>
            <a:picLocks noChangeAspect="1"/>
          </p:cNvPicPr>
          <p:nvPr/>
        </p:nvPicPr>
        <p:blipFill>
          <a:blip r:embed="rId2"/>
          <a:stretch>
            <a:fillRect/>
          </a:stretch>
        </p:blipFill>
        <p:spPr>
          <a:xfrm>
            <a:off x="2186166" y="768167"/>
            <a:ext cx="5243334" cy="5369174"/>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6D0DB83F-2EB4-44C4-ACCF-3FD64C7E536C}"/>
              </a:ext>
            </a:extLst>
          </p:cNvPr>
          <p:cNvPicPr>
            <a:picLocks noChangeAspect="1"/>
          </p:cNvPicPr>
          <p:nvPr/>
        </p:nvPicPr>
        <p:blipFill>
          <a:blip r:embed="rId2"/>
          <a:stretch>
            <a:fillRect/>
          </a:stretch>
        </p:blipFill>
        <p:spPr>
          <a:xfrm>
            <a:off x="1457325" y="1224159"/>
            <a:ext cx="6229350" cy="49911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6" name="Picture 5">
            <a:extLst>
              <a:ext uri="{FF2B5EF4-FFF2-40B4-BE49-F238E27FC236}">
                <a16:creationId xmlns:a16="http://schemas.microsoft.com/office/drawing/2014/main" id="{A41F7A46-F457-4D50-94D2-F00F56281676}"/>
              </a:ext>
            </a:extLst>
          </p:cNvPr>
          <p:cNvPicPr>
            <a:picLocks noChangeAspect="1"/>
          </p:cNvPicPr>
          <p:nvPr/>
        </p:nvPicPr>
        <p:blipFill>
          <a:blip r:embed="rId2"/>
          <a:stretch>
            <a:fillRect/>
          </a:stretch>
        </p:blipFill>
        <p:spPr>
          <a:xfrm>
            <a:off x="2038350" y="1182118"/>
            <a:ext cx="5067300"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5" name="Picture 4">
            <a:extLst>
              <a:ext uri="{FF2B5EF4-FFF2-40B4-BE49-F238E27FC236}">
                <a16:creationId xmlns:a16="http://schemas.microsoft.com/office/drawing/2014/main" id="{960B0B8D-71FF-4CCE-A190-8E1B33FDFA50}"/>
              </a:ext>
            </a:extLst>
          </p:cNvPr>
          <p:cNvPicPr>
            <a:picLocks noChangeAspect="1"/>
          </p:cNvPicPr>
          <p:nvPr/>
        </p:nvPicPr>
        <p:blipFill>
          <a:blip r:embed="rId2"/>
          <a:stretch>
            <a:fillRect/>
          </a:stretch>
        </p:blipFill>
        <p:spPr>
          <a:xfrm>
            <a:off x="2134257" y="24552"/>
            <a:ext cx="4137870" cy="5911243"/>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Monday, September 12</a:t>
            </a:r>
            <a:r>
              <a:rPr lang="en-US" sz="2400" baseline="30000" dirty="0"/>
              <a:t>th</a:t>
            </a:r>
            <a:r>
              <a:rPr lang="en-US" sz="2400" dirty="0"/>
              <a:t>, 2022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AAF1C14B-A7CA-4C71-A222-FA9396325AAB}"/>
              </a:ext>
            </a:extLst>
          </p:cNvPr>
          <p:cNvPicPr>
            <a:picLocks noChangeAspect="1"/>
          </p:cNvPicPr>
          <p:nvPr/>
        </p:nvPicPr>
        <p:blipFill>
          <a:blip r:embed="rId2"/>
          <a:stretch>
            <a:fillRect/>
          </a:stretch>
        </p:blipFill>
        <p:spPr>
          <a:xfrm>
            <a:off x="2514599" y="685800"/>
            <a:ext cx="4114800" cy="5192486"/>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31</a:t>
            </a:fld>
            <a:endParaRPr lang="en-US" dirty="0">
              <a:solidFill>
                <a:schemeClr val="tx2"/>
              </a:solidFill>
            </a:endParaRPr>
          </a:p>
        </p:txBody>
      </p:sp>
      <p:pic>
        <p:nvPicPr>
          <p:cNvPr id="4" name="Picture 3">
            <a:extLst>
              <a:ext uri="{FF2B5EF4-FFF2-40B4-BE49-F238E27FC236}">
                <a16:creationId xmlns:a16="http://schemas.microsoft.com/office/drawing/2014/main" id="{1E712861-C5D2-44C9-BF44-DDE7D0589830}"/>
              </a:ext>
            </a:extLst>
          </p:cNvPr>
          <p:cNvPicPr>
            <a:picLocks noChangeAspect="1"/>
          </p:cNvPicPr>
          <p:nvPr/>
        </p:nvPicPr>
        <p:blipFill>
          <a:blip r:embed="rId2"/>
          <a:stretch>
            <a:fillRect/>
          </a:stretch>
        </p:blipFill>
        <p:spPr>
          <a:xfrm>
            <a:off x="1447800" y="1239414"/>
            <a:ext cx="6248400" cy="49911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32</a:t>
            </a:fld>
            <a:endParaRPr lang="en-US" dirty="0">
              <a:solidFill>
                <a:schemeClr val="tx2"/>
              </a:solidFill>
            </a:endParaRPr>
          </a:p>
        </p:txBody>
      </p:sp>
      <p:pic>
        <p:nvPicPr>
          <p:cNvPr id="5" name="Picture 4">
            <a:extLst>
              <a:ext uri="{FF2B5EF4-FFF2-40B4-BE49-F238E27FC236}">
                <a16:creationId xmlns:a16="http://schemas.microsoft.com/office/drawing/2014/main" id="{5BFC89E8-8D56-4AC2-8119-E4F57A63DFF1}"/>
              </a:ext>
            </a:extLst>
          </p:cNvPr>
          <p:cNvPicPr>
            <a:picLocks noChangeAspect="1"/>
          </p:cNvPicPr>
          <p:nvPr/>
        </p:nvPicPr>
        <p:blipFill>
          <a:blip r:embed="rId2"/>
          <a:stretch>
            <a:fillRect/>
          </a:stretch>
        </p:blipFill>
        <p:spPr>
          <a:xfrm>
            <a:off x="2038350" y="1229233"/>
            <a:ext cx="5067300"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5" name="Picture 4">
            <a:extLst>
              <a:ext uri="{FF2B5EF4-FFF2-40B4-BE49-F238E27FC236}">
                <a16:creationId xmlns:a16="http://schemas.microsoft.com/office/drawing/2014/main" id="{8FC426E0-9CAF-4D20-BB9D-789DF212F8A3}"/>
              </a:ext>
            </a:extLst>
          </p:cNvPr>
          <p:cNvPicPr>
            <a:picLocks noChangeAspect="1"/>
          </p:cNvPicPr>
          <p:nvPr/>
        </p:nvPicPr>
        <p:blipFill>
          <a:blip r:embed="rId2"/>
          <a:stretch>
            <a:fillRect/>
          </a:stretch>
        </p:blipFill>
        <p:spPr>
          <a:xfrm>
            <a:off x="2193772" y="256209"/>
            <a:ext cx="4018840" cy="5978439"/>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A26EBEE8-D54C-423D-B40C-D69E41886735}"/>
              </a:ext>
            </a:extLst>
          </p:cNvPr>
          <p:cNvPicPr>
            <a:picLocks noChangeAspect="1"/>
          </p:cNvPicPr>
          <p:nvPr/>
        </p:nvPicPr>
        <p:blipFill>
          <a:blip r:embed="rId2"/>
          <a:stretch>
            <a:fillRect/>
          </a:stretch>
        </p:blipFill>
        <p:spPr>
          <a:xfrm>
            <a:off x="1676592" y="921390"/>
            <a:ext cx="5790814" cy="5154461"/>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pic>
        <p:nvPicPr>
          <p:cNvPr id="3" name="Picture 2">
            <a:extLst>
              <a:ext uri="{FF2B5EF4-FFF2-40B4-BE49-F238E27FC236}">
                <a16:creationId xmlns:a16="http://schemas.microsoft.com/office/drawing/2014/main" id="{887D0EEA-BE44-40C0-B475-E2BC345122AF}"/>
              </a:ext>
            </a:extLst>
          </p:cNvPr>
          <p:cNvPicPr>
            <a:picLocks noChangeAspect="1"/>
          </p:cNvPicPr>
          <p:nvPr/>
        </p:nvPicPr>
        <p:blipFill>
          <a:blip r:embed="rId2"/>
          <a:stretch>
            <a:fillRect/>
          </a:stretch>
        </p:blipFill>
        <p:spPr>
          <a:xfrm>
            <a:off x="1428111" y="1133850"/>
            <a:ext cx="6286500" cy="49911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3" name="Picture 2">
            <a:extLst>
              <a:ext uri="{FF2B5EF4-FFF2-40B4-BE49-F238E27FC236}">
                <a16:creationId xmlns:a16="http://schemas.microsoft.com/office/drawing/2014/main" id="{EA376EF3-E855-48CE-877D-81B94A1DFB0D}"/>
              </a:ext>
            </a:extLst>
          </p:cNvPr>
          <p:cNvPicPr>
            <a:picLocks noChangeAspect="1"/>
          </p:cNvPicPr>
          <p:nvPr/>
        </p:nvPicPr>
        <p:blipFill>
          <a:blip r:embed="rId2"/>
          <a:stretch>
            <a:fillRect/>
          </a:stretch>
        </p:blipFill>
        <p:spPr>
          <a:xfrm>
            <a:off x="2038350" y="1160446"/>
            <a:ext cx="5067300"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37</a:t>
            </a:fld>
            <a:endParaRPr lang="en-US" dirty="0"/>
          </a:p>
        </p:txBody>
      </p:sp>
      <p:pic>
        <p:nvPicPr>
          <p:cNvPr id="5" name="Picture 4">
            <a:extLst>
              <a:ext uri="{FF2B5EF4-FFF2-40B4-BE49-F238E27FC236}">
                <a16:creationId xmlns:a16="http://schemas.microsoft.com/office/drawing/2014/main" id="{4FB034DA-9A99-4644-B1EC-F8C575B6AF70}"/>
              </a:ext>
            </a:extLst>
          </p:cNvPr>
          <p:cNvPicPr>
            <a:picLocks noChangeAspect="1"/>
          </p:cNvPicPr>
          <p:nvPr/>
        </p:nvPicPr>
        <p:blipFill>
          <a:blip r:embed="rId2"/>
          <a:stretch>
            <a:fillRect/>
          </a:stretch>
        </p:blipFill>
        <p:spPr>
          <a:xfrm>
            <a:off x="2513335" y="14765"/>
            <a:ext cx="4117330" cy="6193199"/>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38</a:t>
            </a:fld>
            <a:endParaRPr lang="en-US" dirty="0"/>
          </a:p>
        </p:txBody>
      </p:sp>
      <p:pic>
        <p:nvPicPr>
          <p:cNvPr id="3" name="Picture 2">
            <a:extLst>
              <a:ext uri="{FF2B5EF4-FFF2-40B4-BE49-F238E27FC236}">
                <a16:creationId xmlns:a16="http://schemas.microsoft.com/office/drawing/2014/main" id="{4AB529C9-B2D5-4AAF-9291-FEC00D24C02E}"/>
              </a:ext>
            </a:extLst>
          </p:cNvPr>
          <p:cNvPicPr>
            <a:picLocks noChangeAspect="1"/>
          </p:cNvPicPr>
          <p:nvPr/>
        </p:nvPicPr>
        <p:blipFill>
          <a:blip r:embed="rId2"/>
          <a:stretch>
            <a:fillRect/>
          </a:stretch>
        </p:blipFill>
        <p:spPr>
          <a:xfrm>
            <a:off x="3623629" y="914400"/>
            <a:ext cx="1896741" cy="5256328"/>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39</a:t>
            </a:fld>
            <a:endParaRPr lang="en-US" dirty="0"/>
          </a:p>
        </p:txBody>
      </p:sp>
      <p:pic>
        <p:nvPicPr>
          <p:cNvPr id="3" name="Picture 2">
            <a:extLst>
              <a:ext uri="{FF2B5EF4-FFF2-40B4-BE49-F238E27FC236}">
                <a16:creationId xmlns:a16="http://schemas.microsoft.com/office/drawing/2014/main" id="{F7729E90-30C0-4E69-BFFF-70666B91BD96}"/>
              </a:ext>
            </a:extLst>
          </p:cNvPr>
          <p:cNvPicPr>
            <a:picLocks noChangeAspect="1"/>
          </p:cNvPicPr>
          <p:nvPr/>
        </p:nvPicPr>
        <p:blipFill>
          <a:blip r:embed="rId2"/>
          <a:stretch>
            <a:fillRect/>
          </a:stretch>
        </p:blipFill>
        <p:spPr>
          <a:xfrm>
            <a:off x="1752600" y="1260474"/>
            <a:ext cx="5638800" cy="49911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3549" y="24501"/>
            <a:ext cx="8223251" cy="954107"/>
          </a:xfrm>
          <a:prstGeom prst="rect">
            <a:avLst/>
          </a:prstGeom>
        </p:spPr>
        <p:txBody>
          <a:bodyPr wrap="square">
            <a:spAutoFit/>
          </a:bodyPr>
          <a:lstStyle/>
          <a:p>
            <a:pPr algn="ctr"/>
            <a:r>
              <a:rPr lang="en-US" sz="2800" dirty="0"/>
              <a:t>Statewide Weekly New Job Ads </a:t>
            </a:r>
            <a:br>
              <a:rPr lang="en-US" sz="2800" dirty="0"/>
            </a:br>
            <a:endParaRPr lang="en-US" sz="28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
        <p:nvSpPr>
          <p:cNvPr id="5" name="TextBox 4">
            <a:extLst>
              <a:ext uri="{FF2B5EF4-FFF2-40B4-BE49-F238E27FC236}">
                <a16:creationId xmlns:a16="http://schemas.microsoft.com/office/drawing/2014/main" id="{2AD166C1-0F9E-4FD6-9B5A-72EEEAFF7D54}"/>
              </a:ext>
            </a:extLst>
          </p:cNvPr>
          <p:cNvSpPr txBox="1"/>
          <p:nvPr/>
        </p:nvSpPr>
        <p:spPr>
          <a:xfrm>
            <a:off x="1219200" y="933629"/>
            <a:ext cx="6972218" cy="369332"/>
          </a:xfrm>
          <a:prstGeom prst="rect">
            <a:avLst/>
          </a:prstGeom>
          <a:noFill/>
        </p:spPr>
        <p:txBody>
          <a:bodyPr wrap="square" rtlCol="0">
            <a:spAutoFit/>
          </a:bodyPr>
          <a:lstStyle/>
          <a:p>
            <a:r>
              <a:rPr lang="en-US" dirty="0"/>
              <a:t>Weekly New job postings was 12,363 during the week ending 8/06/22.</a:t>
            </a:r>
          </a:p>
        </p:txBody>
      </p:sp>
      <p:pic>
        <p:nvPicPr>
          <p:cNvPr id="6" name="Picture 5">
            <a:extLst>
              <a:ext uri="{FF2B5EF4-FFF2-40B4-BE49-F238E27FC236}">
                <a16:creationId xmlns:a16="http://schemas.microsoft.com/office/drawing/2014/main" id="{41AE00C9-5238-4414-9EAF-C8A3343A3764}"/>
              </a:ext>
            </a:extLst>
          </p:cNvPr>
          <p:cNvPicPr>
            <a:picLocks noChangeAspect="1"/>
          </p:cNvPicPr>
          <p:nvPr/>
        </p:nvPicPr>
        <p:blipFill>
          <a:blip r:embed="rId2"/>
          <a:stretch>
            <a:fillRect/>
          </a:stretch>
        </p:blipFill>
        <p:spPr>
          <a:xfrm>
            <a:off x="94100" y="1657279"/>
            <a:ext cx="8955800" cy="3950550"/>
          </a:xfrm>
          <a:prstGeom prst="rect">
            <a:avLst/>
          </a:prstGeom>
        </p:spPr>
      </p:pic>
    </p:spTree>
    <p:extLst>
      <p:ext uri="{BB962C8B-B14F-4D97-AF65-F5344CB8AC3E}">
        <p14:creationId xmlns:p14="http://schemas.microsoft.com/office/powerpoint/2010/main" val="22162582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40</a:t>
            </a:fld>
            <a:endParaRPr lang="en-US" dirty="0"/>
          </a:p>
        </p:txBody>
      </p:sp>
      <p:pic>
        <p:nvPicPr>
          <p:cNvPr id="3" name="Picture 2">
            <a:extLst>
              <a:ext uri="{FF2B5EF4-FFF2-40B4-BE49-F238E27FC236}">
                <a16:creationId xmlns:a16="http://schemas.microsoft.com/office/drawing/2014/main" id="{930924A8-642C-4EA3-B628-B510B02C010F}"/>
              </a:ext>
            </a:extLst>
          </p:cNvPr>
          <p:cNvPicPr>
            <a:picLocks noChangeAspect="1"/>
          </p:cNvPicPr>
          <p:nvPr/>
        </p:nvPicPr>
        <p:blipFill>
          <a:blip r:embed="rId2"/>
          <a:stretch>
            <a:fillRect/>
          </a:stretch>
        </p:blipFill>
        <p:spPr>
          <a:xfrm>
            <a:off x="2038347" y="1166812"/>
            <a:ext cx="5067300"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a:t>
            </a:r>
            <a:br>
              <a:rPr lang="en-US" dirty="0">
                <a:solidFill>
                  <a:schemeClr val="tx1"/>
                </a:solidFill>
              </a:rPr>
            </a:br>
            <a:r>
              <a:rPr lang="en-US" dirty="0">
                <a:solidFill>
                  <a:schemeClr val="tx1"/>
                </a:solidFill>
              </a:rPr>
              <a:t>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41</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
        <p:nvSpPr>
          <p:cNvPr id="8" name="TextBox 7">
            <a:extLst>
              <a:ext uri="{FF2B5EF4-FFF2-40B4-BE49-F238E27FC236}">
                <a16:creationId xmlns:a16="http://schemas.microsoft.com/office/drawing/2014/main" id="{483C6CB2-71DB-4F2E-BCA6-8C1EBDB9AE4E}"/>
              </a:ext>
            </a:extLst>
          </p:cNvPr>
          <p:cNvSpPr txBox="1"/>
          <p:nvPr/>
        </p:nvSpPr>
        <p:spPr>
          <a:xfrm>
            <a:off x="457200" y="427839"/>
            <a:ext cx="6972218" cy="307777"/>
          </a:xfrm>
          <a:prstGeom prst="rect">
            <a:avLst/>
          </a:prstGeom>
          <a:noFill/>
        </p:spPr>
        <p:txBody>
          <a:bodyPr wrap="square" rtlCol="0">
            <a:spAutoFit/>
          </a:bodyPr>
          <a:lstStyle/>
          <a:p>
            <a:r>
              <a:rPr lang="en-US" sz="1400" b="1" dirty="0"/>
              <a:t>HWOL New Weekly Industry Job Ads – CT Statewide</a:t>
            </a:r>
          </a:p>
        </p:txBody>
      </p:sp>
      <p:pic>
        <p:nvPicPr>
          <p:cNvPr id="2" name="Picture 1">
            <a:extLst>
              <a:ext uri="{FF2B5EF4-FFF2-40B4-BE49-F238E27FC236}">
                <a16:creationId xmlns:a16="http://schemas.microsoft.com/office/drawing/2014/main" id="{4F5D28A5-0FCC-4901-89C9-6B5A47B3BA8F}"/>
              </a:ext>
            </a:extLst>
          </p:cNvPr>
          <p:cNvPicPr>
            <a:picLocks noChangeAspect="1"/>
          </p:cNvPicPr>
          <p:nvPr/>
        </p:nvPicPr>
        <p:blipFill>
          <a:blip r:embed="rId2"/>
          <a:stretch>
            <a:fillRect/>
          </a:stretch>
        </p:blipFill>
        <p:spPr>
          <a:xfrm>
            <a:off x="314325" y="1009932"/>
            <a:ext cx="8515350" cy="4991100"/>
          </a:xfrm>
          <a:prstGeom prst="rect">
            <a:avLst/>
          </a:prstGeom>
        </p:spPr>
      </p:pic>
    </p:spTree>
    <p:extLst>
      <p:ext uri="{BB962C8B-B14F-4D97-AF65-F5344CB8AC3E}">
        <p14:creationId xmlns:p14="http://schemas.microsoft.com/office/powerpoint/2010/main" val="3951413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6</a:t>
            </a:fld>
            <a:endParaRPr lang="en-US" dirty="0"/>
          </a:p>
        </p:txBody>
      </p:sp>
      <p:pic>
        <p:nvPicPr>
          <p:cNvPr id="5" name="Picture 4">
            <a:extLst>
              <a:ext uri="{FF2B5EF4-FFF2-40B4-BE49-F238E27FC236}">
                <a16:creationId xmlns:a16="http://schemas.microsoft.com/office/drawing/2014/main" id="{B49DB304-AE22-4C66-9DB0-3FEBCB713944}"/>
              </a:ext>
            </a:extLst>
          </p:cNvPr>
          <p:cNvPicPr>
            <a:picLocks noChangeAspect="1"/>
          </p:cNvPicPr>
          <p:nvPr/>
        </p:nvPicPr>
        <p:blipFill>
          <a:blip r:embed="rId2"/>
          <a:stretch>
            <a:fillRect/>
          </a:stretch>
        </p:blipFill>
        <p:spPr>
          <a:xfrm>
            <a:off x="419100" y="322688"/>
            <a:ext cx="8305800" cy="5934075"/>
          </a:xfrm>
          <a:prstGeom prst="rect">
            <a:avLst/>
          </a:prstGeom>
        </p:spPr>
      </p:pic>
    </p:spTree>
    <p:extLst>
      <p:ext uri="{BB962C8B-B14F-4D97-AF65-F5344CB8AC3E}">
        <p14:creationId xmlns:p14="http://schemas.microsoft.com/office/powerpoint/2010/main" val="292264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7</a:t>
            </a:fld>
            <a:endParaRPr lang="en-US" dirty="0"/>
          </a:p>
        </p:txBody>
      </p:sp>
      <p:sp>
        <p:nvSpPr>
          <p:cNvPr id="8" name="TextBox 7">
            <a:extLst>
              <a:ext uri="{FF2B5EF4-FFF2-40B4-BE49-F238E27FC236}">
                <a16:creationId xmlns:a16="http://schemas.microsoft.com/office/drawing/2014/main" id="{7AD18039-914E-49AE-8B90-6755307A749F}"/>
              </a:ext>
            </a:extLst>
          </p:cNvPr>
          <p:cNvSpPr txBox="1"/>
          <p:nvPr/>
        </p:nvSpPr>
        <p:spPr>
          <a:xfrm>
            <a:off x="2241331" y="170588"/>
            <a:ext cx="4661338" cy="392159"/>
          </a:xfrm>
          <a:prstGeom prst="rect">
            <a:avLst/>
          </a:prstGeom>
          <a:noFill/>
        </p:spPr>
        <p:txBody>
          <a:bodyPr wrap="square">
            <a:spAutoFit/>
          </a:bodyPr>
          <a:lstStyle/>
          <a:p>
            <a:pPr marL="0" marR="0" algn="ctr">
              <a:lnSpc>
                <a:spcPct val="115000"/>
              </a:lnSpc>
              <a:spcBef>
                <a:spcPts val="0"/>
              </a:spcBef>
              <a:spcAft>
                <a:spcPts val="1000"/>
              </a:spcAft>
            </a:pPr>
            <a:r>
              <a:rPr lang="en-US" sz="1800" b="1" dirty="0">
                <a:effectLst/>
                <a:latin typeface="Calibri" panose="020F0502020204030204" pitchFamily="34" charset="0"/>
                <a:ea typeface="Times New Roman" panose="02020603050405020304" pitchFamily="18" charset="0"/>
                <a:cs typeface="Calibri" panose="020F0502020204030204" pitchFamily="34" charset="0"/>
              </a:rPr>
              <a:t>Employers with the Most New Job Postings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42ED1BD4-F92E-4E1F-80F5-60B3639CCAB8}"/>
              </a:ext>
            </a:extLst>
          </p:cNvPr>
          <p:cNvPicPr>
            <a:picLocks noChangeAspect="1"/>
          </p:cNvPicPr>
          <p:nvPr/>
        </p:nvPicPr>
        <p:blipFill>
          <a:blip r:embed="rId2"/>
          <a:stretch>
            <a:fillRect/>
          </a:stretch>
        </p:blipFill>
        <p:spPr>
          <a:xfrm>
            <a:off x="1668012" y="675637"/>
            <a:ext cx="5807975" cy="5652837"/>
          </a:xfrm>
          <a:prstGeom prst="rect">
            <a:avLst/>
          </a:prstGeom>
        </p:spPr>
      </p:pic>
    </p:spTree>
    <p:extLst>
      <p:ext uri="{BB962C8B-B14F-4D97-AF65-F5344CB8AC3E}">
        <p14:creationId xmlns:p14="http://schemas.microsoft.com/office/powerpoint/2010/main" val="118156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1166" y="296295"/>
            <a:ext cx="6561668" cy="2123658"/>
          </a:xfrm>
          <a:prstGeom prst="rect">
            <a:avLst/>
          </a:prstGeom>
        </p:spPr>
        <p:txBody>
          <a:bodyPr wrap="none">
            <a:spAutoFit/>
          </a:bodyPr>
          <a:lstStyle/>
          <a:p>
            <a:r>
              <a:rPr lang="en-US" sz="4400" dirty="0"/>
              <a:t>Monthly HWOL Information</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304800" y="2283612"/>
            <a:ext cx="8534399" cy="2154436"/>
          </a:xfrm>
          <a:prstGeom prst="rect">
            <a:avLst/>
          </a:prstGeom>
          <a:noFill/>
        </p:spPr>
        <p:txBody>
          <a:bodyPr wrap="square" rtlCol="0">
            <a:spAutoFit/>
          </a:bodyPr>
          <a:lstStyle/>
          <a:p>
            <a:pPr algn="ctr"/>
            <a:r>
              <a:rPr lang="en-US" sz="1900" dirty="0"/>
              <a:t>The following pages contain HWOL monthly data for August 2022.  </a:t>
            </a:r>
            <a:br>
              <a:rPr lang="en-US" sz="1900" dirty="0"/>
            </a:br>
            <a:br>
              <a:rPr lang="en-US" sz="1900" dirty="0"/>
            </a:br>
            <a:br>
              <a:rPr lang="en-US" sz="1900" dirty="0"/>
            </a:br>
            <a:r>
              <a:rPr lang="en-US" sz="1900" dirty="0"/>
              <a:t>Monthly and weekly job ad information can be found here:</a:t>
            </a:r>
            <a:br>
              <a:rPr lang="en-US" sz="1900" dirty="0"/>
            </a:br>
            <a:r>
              <a:rPr lang="en-US" sz="2000" dirty="0">
                <a:hlinkClick r:id="rId2"/>
              </a:rPr>
              <a:t>https://www1.ctdol.state.ct.us/lmi/HWOL.asp</a:t>
            </a:r>
            <a:br>
              <a:rPr lang="en-US" sz="1900" dirty="0"/>
            </a:br>
            <a:br>
              <a:rPr lang="en-US" sz="1900" dirty="0"/>
            </a:br>
            <a:endParaRPr lang="en-US" sz="19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8</a:t>
            </a:fld>
            <a:endParaRPr lang="en-US" dirty="0"/>
          </a:p>
        </p:txBody>
      </p:sp>
    </p:spTree>
    <p:extLst>
      <p:ext uri="{BB962C8B-B14F-4D97-AF65-F5344CB8AC3E}">
        <p14:creationId xmlns:p14="http://schemas.microsoft.com/office/powerpoint/2010/main" val="96413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0373" y="381000"/>
            <a:ext cx="4863254" cy="2123658"/>
          </a:xfrm>
          <a:prstGeom prst="rect">
            <a:avLst/>
          </a:prstGeom>
        </p:spPr>
        <p:txBody>
          <a:bodyPr wrap="none">
            <a:spAutoFit/>
          </a:bodyPr>
          <a:lstStyle/>
          <a:p>
            <a:r>
              <a:rPr lang="en-US" sz="4400" dirty="0"/>
              <a:t>Statewide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600986"/>
          </a:xfrm>
          <a:prstGeom prst="rect">
            <a:avLst/>
          </a:prstGeom>
          <a:noFill/>
        </p:spPr>
        <p:txBody>
          <a:bodyPr wrap="square" rtlCol="0">
            <a:spAutoFit/>
          </a:bodyPr>
          <a:lstStyle/>
          <a:p>
            <a:r>
              <a:rPr lang="en-US" sz="1900" dirty="0"/>
              <a:t>- </a:t>
            </a:r>
            <a:r>
              <a:rPr lang="en-US" sz="1900" b="1" dirty="0"/>
              <a:t>Total postings </a:t>
            </a:r>
            <a:r>
              <a:rPr lang="en-US" sz="1900" dirty="0"/>
              <a:t>in Connecticut was 120,008 in July 2022, Up 10% from June 2022.</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(23,055 postings), </a:t>
            </a:r>
            <a:r>
              <a:rPr lang="en-US" sz="1900" b="1" dirty="0"/>
              <a:t>Finance and Insurance </a:t>
            </a:r>
            <a:r>
              <a:rPr lang="en-US" sz="1900" dirty="0"/>
              <a:t>(11,612 posting), </a:t>
            </a:r>
            <a:r>
              <a:rPr lang="en-US" sz="1900" b="1" dirty="0"/>
              <a:t>Retail Trade </a:t>
            </a:r>
            <a:r>
              <a:rPr lang="en-US" sz="1900" dirty="0"/>
              <a:t>(10,936 postings), and </a:t>
            </a:r>
            <a:r>
              <a:rPr lang="en-US" sz="1900" b="1" dirty="0"/>
              <a:t> Professional, Scientific, and Technical Services </a:t>
            </a:r>
            <a:r>
              <a:rPr lang="en-US" sz="1900" dirty="0"/>
              <a:t>(10,446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(5,548 postings),</a:t>
            </a:r>
            <a:r>
              <a:rPr lang="en-US" sz="1900" b="1" dirty="0"/>
              <a:t> Retail Salespersons </a:t>
            </a:r>
            <a:r>
              <a:rPr lang="en-US" sz="1900" dirty="0"/>
              <a:t>(3,321 postings), </a:t>
            </a:r>
            <a:r>
              <a:rPr lang="en-US" sz="1900" b="1" dirty="0"/>
              <a:t>Supervisors of Retail Sales Workers </a:t>
            </a:r>
            <a:r>
              <a:rPr lang="en-US" sz="1900" dirty="0"/>
              <a:t>(2,860 postings), and </a:t>
            </a:r>
            <a:r>
              <a:rPr lang="en-US" sz="1900" b="1" dirty="0"/>
              <a:t>Wholesale and Manufacturing Sales Representatives </a:t>
            </a:r>
            <a:r>
              <a:rPr lang="en-US" sz="1900" dirty="0"/>
              <a:t>(2,559).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9</a:t>
            </a:fld>
            <a:endParaRPr lang="en-US" dirty="0"/>
          </a:p>
        </p:txBody>
      </p:sp>
    </p:spTree>
    <p:extLst>
      <p:ext uri="{BB962C8B-B14F-4D97-AF65-F5344CB8AC3E}">
        <p14:creationId xmlns:p14="http://schemas.microsoft.com/office/powerpoint/2010/main" val="2574863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68934</TotalTime>
  <Words>1484</Words>
  <Application>Microsoft Office PowerPoint</Application>
  <PresentationFormat>On-screen Show (4:3)</PresentationFormat>
  <Paragraphs>191</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1541</cp:revision>
  <cp:lastPrinted>2022-02-18T00:09:43Z</cp:lastPrinted>
  <dcterms:created xsi:type="dcterms:W3CDTF">2016-10-12T17:47:24Z</dcterms:created>
  <dcterms:modified xsi:type="dcterms:W3CDTF">2022-08-12T18:04:03Z</dcterms:modified>
</cp:coreProperties>
</file>